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4"/>
  </p:notesMasterIdLst>
  <p:sldIdLst>
    <p:sldId id="283" r:id="rId2"/>
    <p:sldId id="257" r:id="rId3"/>
    <p:sldId id="258" r:id="rId4"/>
    <p:sldId id="259" r:id="rId5"/>
    <p:sldId id="261" r:id="rId6"/>
    <p:sldId id="265" r:id="rId7"/>
    <p:sldId id="282" r:id="rId8"/>
    <p:sldId id="267" r:id="rId9"/>
    <p:sldId id="272" r:id="rId10"/>
    <p:sldId id="281" r:id="rId11"/>
    <p:sldId id="263" r:id="rId12"/>
    <p:sldId id="28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6400" autoAdjust="0"/>
  </p:normalViewPr>
  <p:slideViewPr>
    <p:cSldViewPr snapToGrid="0">
      <p:cViewPr varScale="1">
        <p:scale>
          <a:sx n="115" d="100"/>
          <a:sy n="115" d="100"/>
        </p:scale>
        <p:origin x="43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jp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98B16C-C3AE-486E-B8D2-15B6FEAF257A}" type="datetimeFigureOut">
              <a:rPr lang="en-IN" smtClean="0"/>
              <a:t>24-03-2024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5E3B74-AF28-46CD-A5E2-C0CDCAAA2C92}" type="slidenum">
              <a:rPr lang="en-IN" smtClean="0"/>
              <a:t>‹#›</a:t>
            </a:fld>
            <a:endParaRPr lang="en-IN"/>
          </a:p>
        </p:txBody>
      </p:sp>
    </p:spTree>
    <p:extLst>
      <p:ext uri="{BB962C8B-B14F-4D97-AF65-F5344CB8AC3E}">
        <p14:creationId xmlns:p14="http://schemas.microsoft.com/office/powerpoint/2010/main" val="36090588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0A94810-0C4B-4087-9672-0EE188CA9B11}" type="datetimeFigureOut">
              <a:rPr lang="en-IN" smtClean="0"/>
              <a:t>24-03-2024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8031306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A94810-0C4B-4087-9672-0EE188CA9B11}" type="datetimeFigureOut">
              <a:rPr lang="en-IN" smtClean="0"/>
              <a:t>24-03-2024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3573223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A94810-0C4B-4087-9672-0EE188CA9B11}" type="datetimeFigureOut">
              <a:rPr lang="en-IN" smtClean="0"/>
              <a:t>24-03-2024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87E8B3-66BD-4372-8BC1-69C1E8555AE0}"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268453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A94810-0C4B-4087-9672-0EE188CA9B11}" type="datetimeFigureOut">
              <a:rPr lang="en-IN" smtClean="0"/>
              <a:t>24-03-2024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9690995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A94810-0C4B-4087-9672-0EE188CA9B11}" type="datetimeFigureOut">
              <a:rPr lang="en-IN" smtClean="0"/>
              <a:t>24-03-2024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87E8B3-66BD-4372-8BC1-69C1E8555AE0}"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5801676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A94810-0C4B-4087-9672-0EE188CA9B11}" type="datetimeFigureOut">
              <a:rPr lang="en-IN" smtClean="0"/>
              <a:t>24-03-2024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38086219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A94810-0C4B-4087-9672-0EE188CA9B11}" type="datetimeFigureOut">
              <a:rPr lang="en-IN" smtClean="0"/>
              <a:t>24-03-2024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35434702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A94810-0C4B-4087-9672-0EE188CA9B11}" type="datetimeFigureOut">
              <a:rPr lang="en-IN" smtClean="0"/>
              <a:t>24-03-2024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3628965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A94810-0C4B-4087-9672-0EE188CA9B11}" type="datetimeFigureOut">
              <a:rPr lang="en-IN" smtClean="0"/>
              <a:t>24-03-2024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1473552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A94810-0C4B-4087-9672-0EE188CA9B11}" type="datetimeFigureOut">
              <a:rPr lang="en-IN" smtClean="0"/>
              <a:t>24-03-2024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1446192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A94810-0C4B-4087-9672-0EE188CA9B11}" type="datetimeFigureOut">
              <a:rPr lang="en-IN" smtClean="0"/>
              <a:t>24-03-2024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1175972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A94810-0C4B-4087-9672-0EE188CA9B11}" type="datetimeFigureOut">
              <a:rPr lang="en-IN" smtClean="0"/>
              <a:t>24-03-2024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41732937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A94810-0C4B-4087-9672-0EE188CA9B11}" type="datetimeFigureOut">
              <a:rPr lang="en-IN" smtClean="0"/>
              <a:t>24-03-2024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21071853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A94810-0C4B-4087-9672-0EE188CA9B11}" type="datetimeFigureOut">
              <a:rPr lang="en-IN" smtClean="0"/>
              <a:t>24-03-2024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40134842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A94810-0C4B-4087-9672-0EE188CA9B11}" type="datetimeFigureOut">
              <a:rPr lang="en-IN" smtClean="0"/>
              <a:t>24-03-2024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1492944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0A94810-0C4B-4087-9672-0EE188CA9B11}" type="datetimeFigureOut">
              <a:rPr lang="en-IN" smtClean="0"/>
              <a:t>24-03-2024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D87E8B3-66BD-4372-8BC1-69C1E8555AE0}" type="slidenum">
              <a:rPr lang="en-IN" smtClean="0"/>
              <a:t>‹#›</a:t>
            </a:fld>
            <a:endParaRPr lang="en-IN"/>
          </a:p>
        </p:txBody>
      </p:sp>
    </p:spTree>
    <p:extLst>
      <p:ext uri="{BB962C8B-B14F-4D97-AF65-F5344CB8AC3E}">
        <p14:creationId xmlns:p14="http://schemas.microsoft.com/office/powerpoint/2010/main" val="5509492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0A94810-0C4B-4087-9672-0EE188CA9B11}" type="datetimeFigureOut">
              <a:rPr lang="en-IN" smtClean="0"/>
              <a:t>24-03-2024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D87E8B3-66BD-4372-8BC1-69C1E8555AE0}" type="slidenum">
              <a:rPr lang="en-IN" smtClean="0"/>
              <a:t>‹#›</a:t>
            </a:fld>
            <a:endParaRPr lang="en-IN"/>
          </a:p>
        </p:txBody>
      </p:sp>
    </p:spTree>
    <p:extLst>
      <p:ext uri="{BB962C8B-B14F-4D97-AF65-F5344CB8AC3E}">
        <p14:creationId xmlns:p14="http://schemas.microsoft.com/office/powerpoint/2010/main" val="411584721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3340995"/>
            <a:ext cx="10414185" cy="1130531"/>
          </a:xfrm>
          <a:pattFill prst="trellis">
            <a:fgClr>
              <a:schemeClr val="accent1">
                <a:lumMod val="40000"/>
                <a:lumOff val="60000"/>
              </a:schemeClr>
            </a:fgClr>
            <a:bgClr>
              <a:schemeClr val="bg1"/>
            </a:bgClr>
          </a:pattFill>
          <a:effectLst>
            <a:softEdge rad="127000"/>
          </a:effectLst>
        </p:spPr>
        <p:txBody>
          <a:bodyPr>
            <a:normAutofit/>
          </a:bodyPr>
          <a:lstStyle/>
          <a:p>
            <a:pPr marL="0" indent="0">
              <a:buNone/>
            </a:pPr>
            <a:r>
              <a:rPr lang="en-US" sz="6000" i="1" dirty="0">
                <a:effectLst>
                  <a:outerShdw blurRad="50800" dist="50800" dir="5400000" algn="ctr" rotWithShape="0">
                    <a:srgbClr val="000000">
                      <a:alpha val="66000"/>
                    </a:srgbClr>
                  </a:outerShdw>
                  <a:reflection stA="54000" endPos="65000" dist="50800" dir="5400000" sy="-100000" algn="bl" rotWithShape="0"/>
                </a:effectLst>
                <a:latin typeface="Adobe Caslon Pro" panose="0205050205050A020403" pitchFamily="18" charset="0"/>
              </a:rPr>
              <a:t>Solid Waste Management</a:t>
            </a:r>
          </a:p>
        </p:txBody>
      </p:sp>
      <p:sp>
        <p:nvSpPr>
          <p:cNvPr id="4" name="Content Placeholder 2"/>
          <p:cNvSpPr txBox="1">
            <a:spLocks/>
          </p:cNvSpPr>
          <p:nvPr/>
        </p:nvSpPr>
        <p:spPr>
          <a:xfrm>
            <a:off x="6427401" y="5572298"/>
            <a:ext cx="5307400" cy="1130531"/>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Font typeface="Wingdings 3" charset="2"/>
              <a:buNone/>
            </a:pPr>
            <a:r>
              <a:rPr lang="en-US" sz="6000" i="1" dirty="0">
                <a:latin typeface="Adobe Caslon Pro" panose="0205050205050A020403" pitchFamily="18" charset="0"/>
              </a:rPr>
              <a:t>Presented by :</a:t>
            </a:r>
          </a:p>
          <a:p>
            <a:pPr marL="0" indent="0">
              <a:buFont typeface="Wingdings 3" charset="2"/>
              <a:buNone/>
            </a:pPr>
            <a:r>
              <a:rPr lang="en-US" sz="6000" i="1" dirty="0" smtClean="0">
                <a:latin typeface="Adobe Caslon Pro" panose="0205050205050A020403" pitchFamily="18" charset="0"/>
              </a:rPr>
              <a:t>Mohammad Ayyan </a:t>
            </a:r>
            <a:r>
              <a:rPr lang="en-US" sz="6000" i="1" dirty="0">
                <a:latin typeface="Adobe Caslon Pro" panose="0205050205050A020403" pitchFamily="18" charset="0"/>
              </a:rPr>
              <a:t>Shaikh </a:t>
            </a:r>
            <a:endParaRPr lang="en-US" sz="6000" i="1" dirty="0" smtClean="0">
              <a:latin typeface="Adobe Caslon Pro" panose="0205050205050A020403" pitchFamily="18" charset="0"/>
            </a:endParaRPr>
          </a:p>
          <a:p>
            <a:pPr marL="0" indent="0">
              <a:buFont typeface="Wingdings 3" charset="2"/>
              <a:buNone/>
            </a:pPr>
            <a:r>
              <a:rPr lang="en-US" sz="6000" i="1" dirty="0" smtClean="0">
                <a:latin typeface="Adobe Caslon Pro" panose="0205050205050A020403" pitchFamily="18" charset="0"/>
              </a:rPr>
              <a:t>2342022</a:t>
            </a:r>
          </a:p>
          <a:p>
            <a:pPr marL="0" indent="0">
              <a:buFont typeface="Wingdings 3" charset="2"/>
              <a:buNone/>
            </a:pPr>
            <a:r>
              <a:rPr lang="en-US" sz="6000" i="1" smtClean="0">
                <a:latin typeface="Adobe Caslon Pro" panose="0205050205050A020403" pitchFamily="18" charset="0"/>
              </a:rPr>
              <a:t>BCA-II</a:t>
            </a:r>
            <a:endParaRPr lang="en-US" sz="6000" i="1" dirty="0">
              <a:latin typeface="Adobe Caslon Pro" panose="0205050205050A020403" pitchFamily="18" charset="0"/>
            </a:endParaRPr>
          </a:p>
        </p:txBody>
      </p:sp>
      <p:pic>
        <p:nvPicPr>
          <p:cNvPr id="5" name="Picture 4">
            <a:extLst>
              <a:ext uri="{FF2B5EF4-FFF2-40B4-BE49-F238E27FC236}">
                <a16:creationId xmlns="" xmlns:a16="http://schemas.microsoft.com/office/drawing/2014/main" id="{E7A73C3E-A41C-45EA-B263-31F48A0F3A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71323" y="1640623"/>
            <a:ext cx="4220677" cy="4023359"/>
          </a:xfrm>
          <a:prstGeom prst="rect">
            <a:avLst/>
          </a:prstGeom>
        </p:spPr>
      </p:pic>
      <p:pic>
        <p:nvPicPr>
          <p:cNvPr id="6" name="Picture 5"/>
          <p:cNvPicPr>
            <a:picLocks noChangeAspect="1"/>
          </p:cNvPicPr>
          <p:nvPr/>
        </p:nvPicPr>
        <p:blipFill>
          <a:blip r:embed="rId3"/>
          <a:stretch>
            <a:fillRect/>
          </a:stretch>
        </p:blipFill>
        <p:spPr>
          <a:xfrm>
            <a:off x="334990" y="419864"/>
            <a:ext cx="6844145" cy="3232439"/>
          </a:xfrm>
          <a:prstGeom prst="rect">
            <a:avLst/>
          </a:prstGeom>
          <a:effectLst>
            <a:reflection stA="40000" endPos="65000" dist="50800" dir="5400000" sy="-100000" algn="bl" rotWithShape="0"/>
            <a:softEdge rad="1270000"/>
          </a:effectLst>
        </p:spPr>
      </p:pic>
      <p:pic>
        <p:nvPicPr>
          <p:cNvPr id="7" name="Picture 6">
            <a:extLst>
              <a:ext uri="{FF2B5EF4-FFF2-40B4-BE49-F238E27FC236}">
                <a16:creationId xmlns="" xmlns:a16="http://schemas.microsoft.com/office/drawing/2014/main" id="{0EEF2028-F73A-455D-B1B6-4113CBE2A8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26762" y="78048"/>
            <a:ext cx="1737360" cy="1737360"/>
          </a:xfrm>
          <a:prstGeom prst="rect">
            <a:avLst/>
          </a:prstGeom>
          <a:effectLst>
            <a:softEdge rad="393700"/>
          </a:effectLst>
        </p:spPr>
      </p:pic>
      <p:sp>
        <p:nvSpPr>
          <p:cNvPr id="2" name="Rectangle 1"/>
          <p:cNvSpPr/>
          <p:nvPr/>
        </p:nvSpPr>
        <p:spPr>
          <a:xfrm>
            <a:off x="2647074" y="140111"/>
            <a:ext cx="6096000" cy="923330"/>
          </a:xfrm>
          <a:prstGeom prst="rect">
            <a:avLst/>
          </a:prstGeom>
        </p:spPr>
        <p:txBody>
          <a:bodyPr>
            <a:spAutoFit/>
          </a:bodyPr>
          <a:lstStyle/>
          <a:p>
            <a:endParaRPr lang="en-US" dirty="0"/>
          </a:p>
          <a:p>
            <a:r>
              <a:rPr lang="en-US" i="1" dirty="0">
                <a:latin typeface="Adobe Garamond Pro" panose="02020502060506020403" pitchFamily="18" charset="0"/>
              </a:rPr>
              <a:t>SANGAMESHWAR COLLEGE, SOLAPUR</a:t>
            </a:r>
            <a:endParaRPr lang="en-US" dirty="0"/>
          </a:p>
          <a:p>
            <a:r>
              <a:rPr lang="en-US" i="1" dirty="0">
                <a:latin typeface="Adobe Garamond Pro" panose="02020502060506020403" pitchFamily="18" charset="0"/>
              </a:rPr>
              <a:t>                      (AUTONOMOUS)</a:t>
            </a:r>
            <a:endParaRPr lang="en-US" dirty="0">
              <a:effectLst/>
            </a:endParaRPr>
          </a:p>
        </p:txBody>
      </p:sp>
    </p:spTree>
    <p:extLst>
      <p:ext uri="{BB962C8B-B14F-4D97-AF65-F5344CB8AC3E}">
        <p14:creationId xmlns:p14="http://schemas.microsoft.com/office/powerpoint/2010/main" val="7116818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E216106-38A3-4F3D-877B-2F33E855667F}"/>
              </a:ext>
            </a:extLst>
          </p:cNvPr>
          <p:cNvSpPr>
            <a:spLocks noGrp="1"/>
          </p:cNvSpPr>
          <p:nvPr>
            <p:ph type="title"/>
          </p:nvPr>
        </p:nvSpPr>
        <p:spPr/>
        <p:txBody>
          <a:bodyPr/>
          <a:lstStyle/>
          <a:p>
            <a:r>
              <a:rPr lang="en-IN" dirty="0"/>
              <a:t>Why Should We Recycle?</a:t>
            </a:r>
          </a:p>
        </p:txBody>
      </p:sp>
      <p:sp>
        <p:nvSpPr>
          <p:cNvPr id="3" name="Content Placeholder 2">
            <a:extLst>
              <a:ext uri="{FF2B5EF4-FFF2-40B4-BE49-F238E27FC236}">
                <a16:creationId xmlns="" xmlns:a16="http://schemas.microsoft.com/office/drawing/2014/main" id="{690CD7EF-EDD9-48F8-9FF3-156576CF0FA8}"/>
              </a:ext>
            </a:extLst>
          </p:cNvPr>
          <p:cNvSpPr>
            <a:spLocks noGrp="1"/>
          </p:cNvSpPr>
          <p:nvPr>
            <p:ph idx="1"/>
          </p:nvPr>
        </p:nvSpPr>
        <p:spPr>
          <a:xfrm>
            <a:off x="1024129" y="2286000"/>
            <a:ext cx="6310122" cy="4023360"/>
          </a:xfrm>
        </p:spPr>
        <p:txBody>
          <a:bodyPr>
            <a:normAutofit/>
          </a:bodyPr>
          <a:lstStyle/>
          <a:p>
            <a:r>
              <a:rPr lang="en-US" sz="2400" dirty="0"/>
              <a:t>• Reduces reliance on landfills and incinerators. </a:t>
            </a:r>
            <a:br>
              <a:rPr lang="en-US" sz="2400" dirty="0"/>
            </a:br>
            <a:r>
              <a:rPr lang="en-US" sz="2400" dirty="0"/>
              <a:t>• Recycling protects our health and environment when harmful substances are </a:t>
            </a:r>
            <a:br>
              <a:rPr lang="en-US" sz="2400" dirty="0"/>
            </a:br>
            <a:r>
              <a:rPr lang="en-US" sz="2400" dirty="0"/>
              <a:t>   removed from the waste stream. </a:t>
            </a:r>
            <a:br>
              <a:rPr lang="en-US" sz="2400" dirty="0"/>
            </a:br>
            <a:r>
              <a:rPr lang="en-US" sz="2400" dirty="0"/>
              <a:t>• Recycling conserves our natural resources because it reduces the need for raw materials.</a:t>
            </a:r>
            <a:endParaRPr lang="en-IN" sz="2400" dirty="0"/>
          </a:p>
        </p:txBody>
      </p:sp>
      <p:pic>
        <p:nvPicPr>
          <p:cNvPr id="4" name="Picture 3"/>
          <p:cNvPicPr>
            <a:picLocks noChangeAspect="1"/>
          </p:cNvPicPr>
          <p:nvPr/>
        </p:nvPicPr>
        <p:blipFill>
          <a:blip r:embed="rId2"/>
          <a:stretch>
            <a:fillRect/>
          </a:stretch>
        </p:blipFill>
        <p:spPr>
          <a:xfrm>
            <a:off x="6590838" y="1155555"/>
            <a:ext cx="5366327" cy="4657725"/>
          </a:xfrm>
          <a:prstGeom prst="rect">
            <a:avLst/>
          </a:prstGeom>
          <a:effectLst>
            <a:softEdge rad="698500"/>
          </a:effectLst>
        </p:spPr>
      </p:pic>
    </p:spTree>
    <p:extLst>
      <p:ext uri="{BB962C8B-B14F-4D97-AF65-F5344CB8AC3E}">
        <p14:creationId xmlns:p14="http://schemas.microsoft.com/office/powerpoint/2010/main" val="26675307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D36EAD4-D56B-4907-951E-63098A16F65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 xmlns:a16="http://schemas.microsoft.com/office/drawing/2014/main" id="{70211E2A-021F-4F68-8377-E65F28A30BE1}"/>
              </a:ext>
            </a:extLst>
          </p:cNvPr>
          <p:cNvSpPr>
            <a:spLocks noGrp="1"/>
          </p:cNvSpPr>
          <p:nvPr>
            <p:ph idx="1"/>
          </p:nvPr>
        </p:nvSpPr>
        <p:spPr/>
        <p:txBody>
          <a:bodyPr/>
          <a:lstStyle/>
          <a:p>
            <a:r>
              <a:rPr lang="en-US" dirty="0"/>
              <a:t>As long as there is human activity, solid waste will be a part of us. But the good thing is that by exercising a sense of responsibility and following sensible regulations, we can definitely live a better and cleaner life even with solid waste around.</a:t>
            </a:r>
          </a:p>
          <a:p>
            <a:endParaRPr lang="en-IN" dirty="0"/>
          </a:p>
        </p:txBody>
      </p:sp>
    </p:spTree>
    <p:extLst>
      <p:ext uri="{BB962C8B-B14F-4D97-AF65-F5344CB8AC3E}">
        <p14:creationId xmlns:p14="http://schemas.microsoft.com/office/powerpoint/2010/main" val="14588090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449400"/>
            <a:ext cx="14632323" cy="2308324"/>
          </a:xfrm>
          <a:prstGeom prst="rect">
            <a:avLst/>
          </a:prstGeom>
        </p:spPr>
        <p:txBody>
          <a:bodyPr wrap="square">
            <a:spAutoFit/>
          </a:bodyPr>
          <a:lstStyle/>
          <a:p>
            <a:r>
              <a:rPr lang="en-US" sz="7200" i="1" dirty="0">
                <a:latin typeface="Adobe Garamond Pro" panose="02020502060506020403" pitchFamily="18" charset="0"/>
              </a:rPr>
              <a:t>Thank </a:t>
            </a:r>
            <a:r>
              <a:rPr lang="en-US" sz="7200" i="1" dirty="0" smtClean="0">
                <a:latin typeface="Adobe Garamond Pro" panose="02020502060506020403" pitchFamily="18" charset="0"/>
              </a:rPr>
              <a:t>You</a:t>
            </a:r>
          </a:p>
          <a:p>
            <a:r>
              <a:rPr lang="en-US" sz="7200" i="1" dirty="0">
                <a:latin typeface="Adobe Garamond Pro" panose="02020502060506020403" pitchFamily="18" charset="0"/>
              </a:rPr>
              <a:t> </a:t>
            </a:r>
            <a:r>
              <a:rPr lang="en-US" sz="7200" i="1" dirty="0" smtClean="0">
                <a:latin typeface="Adobe Garamond Pro" panose="02020502060506020403" pitchFamily="18" charset="0"/>
              </a:rPr>
              <a:t>    For  </a:t>
            </a:r>
            <a:r>
              <a:rPr lang="en-US" sz="7200" i="1" dirty="0">
                <a:latin typeface="Adobe Garamond Pro" panose="02020502060506020403" pitchFamily="18" charset="0"/>
              </a:rPr>
              <a:t>Y</a:t>
            </a:r>
            <a:r>
              <a:rPr lang="en-US" sz="7200" i="1" dirty="0" smtClean="0">
                <a:latin typeface="Adobe Garamond Pro" panose="02020502060506020403" pitchFamily="18" charset="0"/>
              </a:rPr>
              <a:t>our </a:t>
            </a:r>
            <a:r>
              <a:rPr lang="en-US" sz="7200" i="1" dirty="0">
                <a:latin typeface="Adobe Garamond Pro" panose="02020502060506020403" pitchFamily="18" charset="0"/>
              </a:rPr>
              <a:t>T</a:t>
            </a:r>
            <a:r>
              <a:rPr lang="en-US" sz="7200" i="1" dirty="0" smtClean="0">
                <a:latin typeface="Adobe Garamond Pro" panose="02020502060506020403" pitchFamily="18" charset="0"/>
              </a:rPr>
              <a:t>ime </a:t>
            </a:r>
            <a:r>
              <a:rPr lang="en-US" sz="7200" i="1" dirty="0" smtClean="0">
                <a:latin typeface="Algerian" panose="04020705040A02060702" pitchFamily="82" charset="0"/>
              </a:rPr>
              <a:t>&amp;</a:t>
            </a:r>
            <a:r>
              <a:rPr lang="en-US" sz="7200" i="1" dirty="0" smtClean="0">
                <a:latin typeface="Adobe Garamond Pro" panose="02020502060506020403" pitchFamily="18" charset="0"/>
              </a:rPr>
              <a:t> Attention</a:t>
            </a:r>
            <a:endParaRPr lang="en-US" sz="7200" i="1" dirty="0">
              <a:latin typeface="Adobe Garamond Pro" panose="02020502060506020403" pitchFamily="18" charset="0"/>
            </a:endParaRPr>
          </a:p>
        </p:txBody>
      </p:sp>
    </p:spTree>
    <p:extLst>
      <p:ext uri="{BB962C8B-B14F-4D97-AF65-F5344CB8AC3E}">
        <p14:creationId xmlns:p14="http://schemas.microsoft.com/office/powerpoint/2010/main" val="34582221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2E3C4FC-CCF5-4D88-AD6E-22F3211A34BD}"/>
              </a:ext>
            </a:extLst>
          </p:cNvPr>
          <p:cNvSpPr>
            <a:spLocks noGrp="1"/>
          </p:cNvSpPr>
          <p:nvPr>
            <p:ph type="title"/>
          </p:nvPr>
        </p:nvSpPr>
        <p:spPr>
          <a:xfrm>
            <a:off x="1024128" y="470916"/>
            <a:ext cx="9720072" cy="1499616"/>
          </a:xfrm>
        </p:spPr>
        <p:txBody>
          <a:bodyPr/>
          <a:lstStyle/>
          <a:p>
            <a:r>
              <a:rPr lang="en-IN" dirty="0"/>
              <a:t>Table of Content</a:t>
            </a:r>
          </a:p>
        </p:txBody>
      </p:sp>
      <p:sp>
        <p:nvSpPr>
          <p:cNvPr id="3" name="Content Placeholder 2">
            <a:extLst>
              <a:ext uri="{FF2B5EF4-FFF2-40B4-BE49-F238E27FC236}">
                <a16:creationId xmlns="" xmlns:a16="http://schemas.microsoft.com/office/drawing/2014/main" id="{65FA5892-0C5C-4756-A05C-8DBD5921F1A8}"/>
              </a:ext>
            </a:extLst>
          </p:cNvPr>
          <p:cNvSpPr>
            <a:spLocks noGrp="1"/>
          </p:cNvSpPr>
          <p:nvPr>
            <p:ph idx="1"/>
          </p:nvPr>
        </p:nvSpPr>
        <p:spPr>
          <a:xfrm>
            <a:off x="1024128" y="1649730"/>
            <a:ext cx="8091298" cy="4206240"/>
          </a:xfrm>
        </p:spPr>
        <p:txBody>
          <a:bodyPr>
            <a:noAutofit/>
          </a:bodyPr>
          <a:lstStyle/>
          <a:p>
            <a:pPr>
              <a:buFont typeface="Wingdings" panose="05000000000000000000" pitchFamily="2" charset="2"/>
              <a:buChar char="§"/>
            </a:pPr>
            <a:r>
              <a:rPr lang="en-US" sz="2000" i="1" dirty="0"/>
              <a:t>Introduction</a:t>
            </a:r>
          </a:p>
          <a:p>
            <a:pPr>
              <a:buFont typeface="Wingdings" panose="05000000000000000000" pitchFamily="2" charset="2"/>
              <a:buChar char="§"/>
            </a:pPr>
            <a:r>
              <a:rPr lang="en-US" sz="2000" i="1" dirty="0"/>
              <a:t>What Is Solid Waste Management? </a:t>
            </a:r>
            <a:endParaRPr lang="en-IN" sz="2000" i="1" dirty="0"/>
          </a:p>
          <a:p>
            <a:pPr>
              <a:buFont typeface="Wingdings" panose="05000000000000000000" pitchFamily="2" charset="2"/>
              <a:buChar char="§"/>
            </a:pPr>
            <a:r>
              <a:rPr lang="en-US" sz="2000" i="1" dirty="0"/>
              <a:t>Functional Elements of the Waste Management System </a:t>
            </a:r>
          </a:p>
          <a:p>
            <a:pPr>
              <a:buFont typeface="Wingdings" panose="05000000000000000000" pitchFamily="2" charset="2"/>
              <a:buChar char="§"/>
            </a:pPr>
            <a:r>
              <a:rPr lang="en-US" sz="2000" i="1" dirty="0" smtClean="0"/>
              <a:t>Sources </a:t>
            </a:r>
            <a:r>
              <a:rPr lang="en-US" sz="2000" i="1" dirty="0"/>
              <a:t>of Solid Waste</a:t>
            </a:r>
          </a:p>
          <a:p>
            <a:pPr>
              <a:buFont typeface="Wingdings" panose="05000000000000000000" pitchFamily="2" charset="2"/>
              <a:buChar char="§"/>
            </a:pPr>
            <a:r>
              <a:rPr lang="en-US" sz="2000" i="1" dirty="0"/>
              <a:t>Effects of </a:t>
            </a:r>
            <a:r>
              <a:rPr lang="en-US" sz="2000" i="1" dirty="0" smtClean="0"/>
              <a:t>Solid </a:t>
            </a:r>
            <a:r>
              <a:rPr lang="en-IN" sz="2000" i="1" dirty="0"/>
              <a:t>Waste</a:t>
            </a:r>
            <a:endParaRPr lang="en-US" sz="2000" i="1" dirty="0"/>
          </a:p>
          <a:p>
            <a:pPr>
              <a:buFont typeface="Wingdings" panose="05000000000000000000" pitchFamily="2" charset="2"/>
              <a:buChar char="§"/>
            </a:pPr>
            <a:r>
              <a:rPr lang="en-US" sz="2000" i="1" dirty="0"/>
              <a:t>Advantages</a:t>
            </a:r>
          </a:p>
          <a:p>
            <a:pPr>
              <a:buFont typeface="Wingdings" panose="05000000000000000000" pitchFamily="2" charset="2"/>
              <a:buChar char="§"/>
            </a:pPr>
            <a:r>
              <a:rPr lang="en-US" sz="2000" i="1" dirty="0"/>
              <a:t>Conclusion </a:t>
            </a:r>
          </a:p>
        </p:txBody>
      </p:sp>
      <p:pic>
        <p:nvPicPr>
          <p:cNvPr id="4" name="Picture 3"/>
          <p:cNvPicPr>
            <a:picLocks noChangeAspect="1"/>
          </p:cNvPicPr>
          <p:nvPr/>
        </p:nvPicPr>
        <p:blipFill>
          <a:blip r:embed="rId2"/>
          <a:stretch>
            <a:fillRect/>
          </a:stretch>
        </p:blipFill>
        <p:spPr>
          <a:xfrm>
            <a:off x="6782319" y="3085349"/>
            <a:ext cx="2964874" cy="2770621"/>
          </a:xfrm>
          <a:prstGeom prst="rect">
            <a:avLst/>
          </a:prstGeom>
        </p:spPr>
      </p:pic>
    </p:spTree>
    <p:extLst>
      <p:ext uri="{BB962C8B-B14F-4D97-AF65-F5344CB8AC3E}">
        <p14:creationId xmlns:p14="http://schemas.microsoft.com/office/powerpoint/2010/main" val="2136777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FEA993F-ED02-41F9-B63C-CC8C7D3A2EE9}"/>
              </a:ext>
            </a:extLst>
          </p:cNvPr>
          <p:cNvSpPr>
            <a:spLocks noGrp="1"/>
          </p:cNvSpPr>
          <p:nvPr>
            <p:ph type="title"/>
          </p:nvPr>
        </p:nvSpPr>
        <p:spPr>
          <a:xfrm>
            <a:off x="270934" y="377971"/>
            <a:ext cx="8596668" cy="729673"/>
          </a:xfrm>
        </p:spPr>
        <p:txBody>
          <a:bodyPr/>
          <a:lstStyle/>
          <a:p>
            <a:r>
              <a:rPr lang="en-IN" dirty="0"/>
              <a:t>Introduction</a:t>
            </a:r>
          </a:p>
        </p:txBody>
      </p:sp>
      <p:sp>
        <p:nvSpPr>
          <p:cNvPr id="3" name="Content Placeholder 2">
            <a:extLst>
              <a:ext uri="{FF2B5EF4-FFF2-40B4-BE49-F238E27FC236}">
                <a16:creationId xmlns="" xmlns:a16="http://schemas.microsoft.com/office/drawing/2014/main" id="{D192158A-CB36-4598-8B59-2374E528EC7E}"/>
              </a:ext>
            </a:extLst>
          </p:cNvPr>
          <p:cNvSpPr>
            <a:spLocks noGrp="1"/>
          </p:cNvSpPr>
          <p:nvPr>
            <p:ph idx="1"/>
          </p:nvPr>
        </p:nvSpPr>
        <p:spPr>
          <a:xfrm>
            <a:off x="0" y="1006044"/>
            <a:ext cx="8596668" cy="2028102"/>
          </a:xfrm>
        </p:spPr>
        <p:txBody>
          <a:bodyPr/>
          <a:lstStyle/>
          <a:p>
            <a:pPr>
              <a:buFont typeface="Wingdings" panose="05000000000000000000" pitchFamily="2" charset="2"/>
              <a:buChar char="q"/>
            </a:pPr>
            <a:r>
              <a:rPr lang="en-US" dirty="0"/>
              <a:t>Solid waste refers to the range of garbage materials—arising from animal and human activities—that are discarded as unwanted and useless</a:t>
            </a:r>
            <a:r>
              <a:rPr lang="en-US" dirty="0" smtClean="0"/>
              <a:t>.</a:t>
            </a:r>
            <a:endParaRPr lang="en-US" dirty="0"/>
          </a:p>
          <a:p>
            <a:pPr>
              <a:buFont typeface="Wingdings" panose="05000000000000000000" pitchFamily="2" charset="2"/>
              <a:buChar char="q"/>
            </a:pPr>
            <a:r>
              <a:rPr lang="en-US" dirty="0"/>
              <a:t>A true technological and systematic approach to solid waste management in the US was developed at the end of the 19th century. </a:t>
            </a:r>
          </a:p>
          <a:p>
            <a:pPr>
              <a:buFont typeface="Wingdings" panose="05000000000000000000" pitchFamily="2" charset="2"/>
              <a:buChar char="q"/>
            </a:pPr>
            <a:r>
              <a:rPr lang="en-US" dirty="0" smtClean="0"/>
              <a:t>In </a:t>
            </a:r>
            <a:r>
              <a:rPr lang="en-US" dirty="0"/>
              <a:t>320 BC, the city of Athens created the first known law that prohibits such careless disposal. </a:t>
            </a:r>
          </a:p>
          <a:p>
            <a:pPr>
              <a:buFont typeface="Wingdings" panose="05000000000000000000" pitchFamily="2" charset="2"/>
              <a:buChar char="q"/>
            </a:pPr>
            <a:endParaRPr lang="en-US" dirty="0"/>
          </a:p>
          <a:p>
            <a:pPr>
              <a:buFont typeface="Wingdings" panose="05000000000000000000" pitchFamily="2" charset="2"/>
              <a:buChar char="q"/>
            </a:pPr>
            <a:endParaRPr lang="en-US" dirty="0"/>
          </a:p>
        </p:txBody>
      </p:sp>
      <p:sp>
        <p:nvSpPr>
          <p:cNvPr id="6" name="Content Placeholder 2">
            <a:extLst>
              <a:ext uri="{FF2B5EF4-FFF2-40B4-BE49-F238E27FC236}">
                <a16:creationId xmlns="" xmlns:a16="http://schemas.microsoft.com/office/drawing/2014/main" id="{F7B51C59-7EB1-42D7-8851-5F639E2F7BD7}"/>
              </a:ext>
            </a:extLst>
          </p:cNvPr>
          <p:cNvSpPr txBox="1">
            <a:spLocks/>
          </p:cNvSpPr>
          <p:nvPr/>
        </p:nvSpPr>
        <p:spPr>
          <a:xfrm>
            <a:off x="136083" y="3333607"/>
            <a:ext cx="10720198" cy="402336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US" dirty="0"/>
          </a:p>
        </p:txBody>
      </p:sp>
      <p:pic>
        <p:nvPicPr>
          <p:cNvPr id="4" name="Picture 3"/>
          <p:cNvPicPr>
            <a:picLocks noChangeAspect="1"/>
          </p:cNvPicPr>
          <p:nvPr/>
        </p:nvPicPr>
        <p:blipFill>
          <a:blip r:embed="rId2"/>
          <a:stretch>
            <a:fillRect/>
          </a:stretch>
        </p:blipFill>
        <p:spPr>
          <a:xfrm>
            <a:off x="5712313" y="2794924"/>
            <a:ext cx="2960255" cy="2960255"/>
          </a:xfrm>
          <a:prstGeom prst="rect">
            <a:avLst/>
          </a:prstGeom>
          <a:effectLst>
            <a:softEdge rad="127000"/>
          </a:effectLst>
        </p:spPr>
      </p:pic>
    </p:spTree>
    <p:extLst>
      <p:ext uri="{BB962C8B-B14F-4D97-AF65-F5344CB8AC3E}">
        <p14:creationId xmlns:p14="http://schemas.microsoft.com/office/powerpoint/2010/main" val="35800123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6CFE8E4-50D5-4D7D-B1CF-D5A4CB2D502A}"/>
              </a:ext>
            </a:extLst>
          </p:cNvPr>
          <p:cNvSpPr>
            <a:spLocks noGrp="1"/>
          </p:cNvSpPr>
          <p:nvPr>
            <p:ph type="title"/>
          </p:nvPr>
        </p:nvSpPr>
        <p:spPr>
          <a:xfrm>
            <a:off x="228447" y="285404"/>
            <a:ext cx="8596668" cy="778625"/>
          </a:xfrm>
        </p:spPr>
        <p:txBody>
          <a:bodyPr/>
          <a:lstStyle/>
          <a:p>
            <a:r>
              <a:rPr lang="en-US" dirty="0"/>
              <a:t>What Is Solid Waste Management? </a:t>
            </a:r>
            <a:endParaRPr lang="en-IN" dirty="0"/>
          </a:p>
        </p:txBody>
      </p:sp>
      <p:sp>
        <p:nvSpPr>
          <p:cNvPr id="3" name="Content Placeholder 2">
            <a:extLst>
              <a:ext uri="{FF2B5EF4-FFF2-40B4-BE49-F238E27FC236}">
                <a16:creationId xmlns="" xmlns:a16="http://schemas.microsoft.com/office/drawing/2014/main" id="{803D87B4-5E2A-4414-86D2-B2F6748EA7F3}"/>
              </a:ext>
            </a:extLst>
          </p:cNvPr>
          <p:cNvSpPr>
            <a:spLocks noGrp="1"/>
          </p:cNvSpPr>
          <p:nvPr>
            <p:ph idx="1"/>
          </p:nvPr>
        </p:nvSpPr>
        <p:spPr>
          <a:xfrm>
            <a:off x="-5480" y="1546168"/>
            <a:ext cx="4685545" cy="4330930"/>
          </a:xfrm>
        </p:spPr>
        <p:txBody>
          <a:bodyPr>
            <a:normAutofit/>
          </a:bodyPr>
          <a:lstStyle/>
          <a:p>
            <a:r>
              <a:rPr lang="en-US" dirty="0"/>
              <a:t>Solid waste management is defined as the discipline associated with control of generation, storage, collection, transport or transfer, processing and disposal of solid waste materials in a way that best addresses the range of public health, conservation, economic, aesthetic, engineering, and other environmental considerations. </a:t>
            </a:r>
          </a:p>
          <a:p>
            <a:endParaRPr lang="en-IN" dirty="0"/>
          </a:p>
        </p:txBody>
      </p:sp>
    </p:spTree>
    <p:extLst>
      <p:ext uri="{BB962C8B-B14F-4D97-AF65-F5344CB8AC3E}">
        <p14:creationId xmlns:p14="http://schemas.microsoft.com/office/powerpoint/2010/main" val="4231066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CBB1A83-85FE-4AFE-8387-5B0CD71A5DA3}"/>
              </a:ext>
            </a:extLst>
          </p:cNvPr>
          <p:cNvSpPr>
            <a:spLocks noGrp="1"/>
          </p:cNvSpPr>
          <p:nvPr>
            <p:ph type="title"/>
          </p:nvPr>
        </p:nvSpPr>
        <p:spPr/>
        <p:txBody>
          <a:bodyPr>
            <a:normAutofit/>
          </a:bodyPr>
          <a:lstStyle/>
          <a:p>
            <a:r>
              <a:rPr lang="en-US" dirty="0"/>
              <a:t>Functional Elements of the Waste Management System </a:t>
            </a:r>
            <a:endParaRPr lang="en-IN" dirty="0"/>
          </a:p>
        </p:txBody>
      </p:sp>
      <p:sp>
        <p:nvSpPr>
          <p:cNvPr id="3" name="Content Placeholder 2">
            <a:extLst>
              <a:ext uri="{FF2B5EF4-FFF2-40B4-BE49-F238E27FC236}">
                <a16:creationId xmlns="" xmlns:a16="http://schemas.microsoft.com/office/drawing/2014/main" id="{6FB9F508-099C-4761-9B0A-D9F202F5D81B}"/>
              </a:ext>
            </a:extLst>
          </p:cNvPr>
          <p:cNvSpPr>
            <a:spLocks noGrp="1"/>
          </p:cNvSpPr>
          <p:nvPr>
            <p:ph idx="1"/>
          </p:nvPr>
        </p:nvSpPr>
        <p:spPr/>
        <p:txBody>
          <a:bodyPr>
            <a:normAutofit lnSpcReduction="10000"/>
          </a:bodyPr>
          <a:lstStyle/>
          <a:p>
            <a:pPr marL="457200" indent="-457200">
              <a:buFont typeface="+mj-lt"/>
              <a:buAutoNum type="arabicPeriod"/>
            </a:pPr>
            <a:r>
              <a:rPr lang="en-US" b="1" dirty="0"/>
              <a:t>Waste processing and recovery</a:t>
            </a:r>
            <a:r>
              <a:rPr lang="en-US" dirty="0"/>
              <a:t>: This refers to the facilities, equipment, and techniques employed to recover reusable or recyclable materials from the waste stream and to improve the effectiveness of other functional elements of waste management.</a:t>
            </a:r>
          </a:p>
          <a:p>
            <a:pPr marL="457200" indent="-457200">
              <a:buFont typeface="+mj-lt"/>
              <a:buAutoNum type="arabicPeriod"/>
            </a:pPr>
            <a:endParaRPr lang="en-US" b="1" dirty="0" smtClean="0"/>
          </a:p>
          <a:p>
            <a:pPr marL="457200" indent="-457200">
              <a:buFont typeface="+mj-lt"/>
              <a:buAutoNum type="arabicPeriod"/>
            </a:pPr>
            <a:r>
              <a:rPr lang="en-US" b="1" dirty="0" smtClean="0"/>
              <a:t>Onsite </a:t>
            </a:r>
            <a:r>
              <a:rPr lang="en-US" b="1" dirty="0"/>
              <a:t>handling, storage, and processing</a:t>
            </a:r>
            <a:r>
              <a:rPr lang="en-US" dirty="0"/>
              <a:t>: This relates to activities at the point of waste generation, which facilitate easier collection. </a:t>
            </a:r>
          </a:p>
          <a:p>
            <a:pPr marL="457200" indent="-457200">
              <a:buFont typeface="+mj-lt"/>
              <a:buAutoNum type="arabicPeriod"/>
            </a:pPr>
            <a:endParaRPr lang="en-US" b="1" dirty="0" smtClean="0"/>
          </a:p>
          <a:p>
            <a:pPr marL="457200" indent="-457200">
              <a:buFont typeface="+mj-lt"/>
              <a:buAutoNum type="arabicPeriod"/>
            </a:pPr>
            <a:r>
              <a:rPr lang="en-US" b="1" dirty="0" smtClean="0"/>
              <a:t>Waste </a:t>
            </a:r>
            <a:r>
              <a:rPr lang="en-US" b="1" dirty="0"/>
              <a:t>collection: </a:t>
            </a:r>
            <a:r>
              <a:rPr lang="en-US" dirty="0"/>
              <a:t>A crucial phase of waste management, this includes activities such as placing waste collection bins, collecting waste from those bins, and accumulating trash in the location where the collection vehicles are emptied.  </a:t>
            </a:r>
            <a:endParaRPr lang="en-IN" dirty="0"/>
          </a:p>
        </p:txBody>
      </p:sp>
    </p:spTree>
    <p:extLst>
      <p:ext uri="{BB962C8B-B14F-4D97-AF65-F5344CB8AC3E}">
        <p14:creationId xmlns:p14="http://schemas.microsoft.com/office/powerpoint/2010/main" val="36597049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BA2FDBF-9980-4CBF-BF5B-73B2AF946CF0}"/>
              </a:ext>
            </a:extLst>
          </p:cNvPr>
          <p:cNvSpPr>
            <a:spLocks noGrp="1"/>
          </p:cNvSpPr>
          <p:nvPr>
            <p:ph type="title"/>
          </p:nvPr>
        </p:nvSpPr>
        <p:spPr/>
        <p:txBody>
          <a:bodyPr/>
          <a:lstStyle/>
          <a:p>
            <a:r>
              <a:rPr lang="en-IN" dirty="0" smtClean="0"/>
              <a:t>Types </a:t>
            </a:r>
            <a:r>
              <a:rPr lang="en-IN" dirty="0"/>
              <a:t>of Waste</a:t>
            </a:r>
          </a:p>
        </p:txBody>
      </p:sp>
      <p:sp>
        <p:nvSpPr>
          <p:cNvPr id="3" name="Content Placeholder 2">
            <a:extLst>
              <a:ext uri="{FF2B5EF4-FFF2-40B4-BE49-F238E27FC236}">
                <a16:creationId xmlns="" xmlns:a16="http://schemas.microsoft.com/office/drawing/2014/main" id="{1F0114C8-58A7-47F1-9C23-4C019F15511D}"/>
              </a:ext>
            </a:extLst>
          </p:cNvPr>
          <p:cNvSpPr>
            <a:spLocks noGrp="1"/>
          </p:cNvSpPr>
          <p:nvPr>
            <p:ph idx="1"/>
          </p:nvPr>
        </p:nvSpPr>
        <p:spPr>
          <a:xfrm>
            <a:off x="261697" y="1569462"/>
            <a:ext cx="8596668" cy="3880773"/>
          </a:xfrm>
        </p:spPr>
        <p:txBody>
          <a:bodyPr>
            <a:normAutofit lnSpcReduction="10000"/>
          </a:bodyPr>
          <a:lstStyle/>
          <a:p>
            <a:pPr marL="457200" indent="-457200">
              <a:buFont typeface="+mj-lt"/>
              <a:buAutoNum type="arabicPeriod"/>
            </a:pPr>
            <a:r>
              <a:rPr lang="en-US" b="1" i="1" spc="25" dirty="0" smtClean="0">
                <a:cs typeface="Cambria"/>
              </a:rPr>
              <a:t>Municipal</a:t>
            </a:r>
            <a:r>
              <a:rPr lang="en-US" b="1" i="1" spc="30" dirty="0" smtClean="0">
                <a:cs typeface="Cambria"/>
              </a:rPr>
              <a:t> </a:t>
            </a:r>
            <a:r>
              <a:rPr lang="en-US" b="1" i="1" spc="15" dirty="0">
                <a:cs typeface="Cambria"/>
              </a:rPr>
              <a:t>Solid</a:t>
            </a:r>
            <a:r>
              <a:rPr lang="en-US" b="1" i="1" spc="30" dirty="0">
                <a:cs typeface="Cambria"/>
              </a:rPr>
              <a:t> </a:t>
            </a:r>
            <a:r>
              <a:rPr lang="en-US" b="1" i="1" spc="-20" dirty="0" smtClean="0">
                <a:cs typeface="Cambria"/>
              </a:rPr>
              <a:t>Wastes:</a:t>
            </a:r>
            <a:r>
              <a:rPr lang="en-US" b="1" i="1" spc="-10" dirty="0">
                <a:cs typeface="Times New Roman"/>
              </a:rPr>
              <a:t> </a:t>
            </a:r>
            <a:r>
              <a:rPr lang="en-US" spc="-10" dirty="0">
                <a:cs typeface="Times New Roman"/>
              </a:rPr>
              <a:t>The</a:t>
            </a:r>
            <a:r>
              <a:rPr lang="en-US" spc="65" dirty="0">
                <a:cs typeface="Times New Roman"/>
              </a:rPr>
              <a:t> </a:t>
            </a:r>
            <a:r>
              <a:rPr lang="en-US" spc="-35" dirty="0">
                <a:cs typeface="Times New Roman"/>
              </a:rPr>
              <a:t>general</a:t>
            </a:r>
            <a:r>
              <a:rPr lang="en-US" spc="55" dirty="0">
                <a:cs typeface="Times New Roman"/>
              </a:rPr>
              <a:t> </a:t>
            </a:r>
            <a:r>
              <a:rPr lang="en-US" spc="-20" dirty="0">
                <a:cs typeface="Times New Roman"/>
              </a:rPr>
              <a:t>sources</a:t>
            </a:r>
            <a:r>
              <a:rPr lang="en-US" spc="50" dirty="0">
                <a:cs typeface="Times New Roman"/>
              </a:rPr>
              <a:t> </a:t>
            </a:r>
            <a:r>
              <a:rPr lang="en-US" spc="-5" dirty="0">
                <a:cs typeface="Times New Roman"/>
              </a:rPr>
              <a:t>of</a:t>
            </a:r>
            <a:r>
              <a:rPr lang="en-US" spc="60" dirty="0">
                <a:cs typeface="Times New Roman"/>
              </a:rPr>
              <a:t> </a:t>
            </a:r>
            <a:r>
              <a:rPr lang="en-US" spc="-30" dirty="0">
                <a:cs typeface="Times New Roman"/>
              </a:rPr>
              <a:t>municipal</a:t>
            </a:r>
            <a:r>
              <a:rPr lang="en-US" spc="55" dirty="0">
                <a:cs typeface="Times New Roman"/>
              </a:rPr>
              <a:t> </a:t>
            </a:r>
            <a:r>
              <a:rPr lang="en-US" spc="-30" dirty="0">
                <a:cs typeface="Times New Roman"/>
              </a:rPr>
              <a:t>solid</a:t>
            </a:r>
            <a:r>
              <a:rPr lang="en-US" spc="55" dirty="0">
                <a:cs typeface="Times New Roman"/>
              </a:rPr>
              <a:t> </a:t>
            </a:r>
            <a:r>
              <a:rPr lang="en-US" spc="-35" dirty="0">
                <a:cs typeface="Times New Roman"/>
              </a:rPr>
              <a:t>wastes</a:t>
            </a:r>
            <a:r>
              <a:rPr lang="en-US" spc="55" dirty="0">
                <a:cs typeface="Times New Roman"/>
              </a:rPr>
              <a:t> </a:t>
            </a:r>
            <a:r>
              <a:rPr lang="en-US" spc="-30" dirty="0">
                <a:cs typeface="Times New Roman"/>
              </a:rPr>
              <a:t>are</a:t>
            </a:r>
            <a:r>
              <a:rPr lang="en-US" spc="60" dirty="0">
                <a:cs typeface="Times New Roman"/>
              </a:rPr>
              <a:t> </a:t>
            </a:r>
            <a:r>
              <a:rPr lang="en-US" spc="-30" dirty="0">
                <a:cs typeface="Times New Roman"/>
              </a:rPr>
              <a:t>residential</a:t>
            </a:r>
            <a:r>
              <a:rPr lang="en-US" spc="60" dirty="0">
                <a:cs typeface="Times New Roman"/>
              </a:rPr>
              <a:t> </a:t>
            </a:r>
            <a:r>
              <a:rPr lang="en-US" spc="-30" dirty="0" smtClean="0">
                <a:cs typeface="Times New Roman"/>
              </a:rPr>
              <a:t>complexes</a:t>
            </a:r>
            <a:r>
              <a:rPr lang="en-US" spc="-30" dirty="0">
                <a:latin typeface="Times New Roman"/>
                <a:cs typeface="Times New Roman"/>
              </a:rPr>
              <a:t> </a:t>
            </a:r>
            <a:r>
              <a:rPr lang="en-US" spc="-30" dirty="0">
                <a:cs typeface="Times New Roman"/>
              </a:rPr>
              <a:t>commercial </a:t>
            </a:r>
            <a:r>
              <a:rPr lang="en-US" spc="-15" dirty="0">
                <a:cs typeface="Times New Roman"/>
              </a:rPr>
              <a:t>and </a:t>
            </a:r>
            <a:r>
              <a:rPr lang="en-US" spc="-5" dirty="0">
                <a:cs typeface="Times New Roman"/>
              </a:rPr>
              <a:t>open </a:t>
            </a:r>
            <a:r>
              <a:rPr lang="en-US" spc="-35" dirty="0">
                <a:cs typeface="Times New Roman"/>
              </a:rPr>
              <a:t>areas </a:t>
            </a:r>
            <a:r>
              <a:rPr lang="en-US" spc="-50" dirty="0">
                <a:cs typeface="Times New Roman"/>
              </a:rPr>
              <a:t>like </a:t>
            </a:r>
            <a:r>
              <a:rPr lang="en-US" spc="-25" dirty="0">
                <a:cs typeface="Times New Roman"/>
              </a:rPr>
              <a:t>markets </a:t>
            </a:r>
            <a:r>
              <a:rPr lang="en-US" spc="-25" dirty="0" smtClean="0">
                <a:cs typeface="Times New Roman"/>
              </a:rPr>
              <a:t>etc.</a:t>
            </a:r>
            <a:endParaRPr lang="en-US" b="1" dirty="0" smtClean="0">
              <a:cs typeface="Cambria"/>
            </a:endParaRPr>
          </a:p>
          <a:p>
            <a:pPr marL="457200" indent="-457200">
              <a:buFont typeface="+mj-lt"/>
              <a:buAutoNum type="arabicPeriod"/>
            </a:pPr>
            <a:endParaRPr lang="en-US" b="1" i="1" spc="5" dirty="0" smtClean="0">
              <a:cs typeface="Cambria"/>
            </a:endParaRPr>
          </a:p>
          <a:p>
            <a:pPr marL="457200" indent="-457200">
              <a:buFont typeface="+mj-lt"/>
              <a:buAutoNum type="arabicPeriod"/>
            </a:pPr>
            <a:r>
              <a:rPr lang="en-US" b="1" i="1" spc="5" dirty="0" smtClean="0">
                <a:cs typeface="Cambria"/>
              </a:rPr>
              <a:t>Industrial </a:t>
            </a:r>
            <a:r>
              <a:rPr lang="en-US" b="1" i="1" spc="-20" dirty="0" smtClean="0">
                <a:cs typeface="Cambria"/>
              </a:rPr>
              <a:t>Wastes: </a:t>
            </a:r>
            <a:r>
              <a:rPr lang="en-US" spc="-20" dirty="0" smtClean="0">
                <a:cs typeface="Times New Roman"/>
              </a:rPr>
              <a:t>Originate</a:t>
            </a:r>
            <a:r>
              <a:rPr lang="en-US" spc="-15" dirty="0" smtClean="0">
                <a:cs typeface="Times New Roman"/>
              </a:rPr>
              <a:t> </a:t>
            </a:r>
            <a:r>
              <a:rPr lang="en-US" spc="-10" dirty="0">
                <a:cs typeface="Times New Roman"/>
              </a:rPr>
              <a:t>from</a:t>
            </a:r>
            <a:r>
              <a:rPr lang="en-US" spc="-5" dirty="0">
                <a:cs typeface="Times New Roman"/>
              </a:rPr>
              <a:t> </a:t>
            </a:r>
            <a:r>
              <a:rPr lang="en-US" spc="-30" dirty="0">
                <a:cs typeface="Times New Roman"/>
              </a:rPr>
              <a:t>various</a:t>
            </a:r>
            <a:r>
              <a:rPr lang="en-US" spc="-25" dirty="0">
                <a:cs typeface="Times New Roman"/>
              </a:rPr>
              <a:t> kinds</a:t>
            </a:r>
            <a:r>
              <a:rPr lang="en-US" spc="-20" dirty="0">
                <a:cs typeface="Times New Roman"/>
              </a:rPr>
              <a:t> </a:t>
            </a:r>
            <a:r>
              <a:rPr lang="en-US" spc="-5" dirty="0">
                <a:cs typeface="Times New Roman"/>
              </a:rPr>
              <a:t>of</a:t>
            </a:r>
            <a:r>
              <a:rPr lang="en-US" dirty="0">
                <a:cs typeface="Times New Roman"/>
              </a:rPr>
              <a:t> </a:t>
            </a:r>
            <a:r>
              <a:rPr lang="en-US" spc="-25" dirty="0">
                <a:cs typeface="Times New Roman"/>
              </a:rPr>
              <a:t>industries</a:t>
            </a:r>
            <a:r>
              <a:rPr lang="en-US" spc="-20" dirty="0">
                <a:cs typeface="Times New Roman"/>
              </a:rPr>
              <a:t> </a:t>
            </a:r>
            <a:r>
              <a:rPr lang="en-US" spc="-15" dirty="0">
                <a:cs typeface="Times New Roman"/>
              </a:rPr>
              <a:t>and</a:t>
            </a:r>
            <a:r>
              <a:rPr lang="en-US" spc="-10" dirty="0">
                <a:cs typeface="Times New Roman"/>
              </a:rPr>
              <a:t> </a:t>
            </a:r>
            <a:r>
              <a:rPr lang="en-US" spc="-15" dirty="0">
                <a:cs typeface="Times New Roman"/>
              </a:rPr>
              <a:t>their</a:t>
            </a:r>
            <a:r>
              <a:rPr lang="en-US" spc="-10" dirty="0">
                <a:cs typeface="Times New Roman"/>
              </a:rPr>
              <a:t> </a:t>
            </a:r>
            <a:r>
              <a:rPr lang="en-US" spc="-30" dirty="0">
                <a:cs typeface="Times New Roman"/>
              </a:rPr>
              <a:t>varied</a:t>
            </a:r>
            <a:r>
              <a:rPr lang="en-US" spc="-25" dirty="0">
                <a:cs typeface="Times New Roman"/>
              </a:rPr>
              <a:t> processes.</a:t>
            </a:r>
            <a:r>
              <a:rPr lang="en-US" spc="-20" dirty="0">
                <a:cs typeface="Times New Roman"/>
              </a:rPr>
              <a:t> </a:t>
            </a:r>
            <a:r>
              <a:rPr lang="en-US" spc="15" dirty="0">
                <a:cs typeface="Times New Roman"/>
              </a:rPr>
              <a:t>It</a:t>
            </a:r>
            <a:r>
              <a:rPr lang="en-US" spc="20" dirty="0">
                <a:cs typeface="Times New Roman"/>
              </a:rPr>
              <a:t> </a:t>
            </a:r>
            <a:r>
              <a:rPr lang="en-US" spc="-30" dirty="0">
                <a:cs typeface="Times New Roman"/>
              </a:rPr>
              <a:t>includes</a:t>
            </a:r>
            <a:r>
              <a:rPr lang="en-US" spc="-25" dirty="0">
                <a:cs typeface="Times New Roman"/>
              </a:rPr>
              <a:t> </a:t>
            </a:r>
            <a:r>
              <a:rPr lang="en-US" spc="-15" dirty="0">
                <a:cs typeface="Times New Roman"/>
              </a:rPr>
              <a:t>rubbish, </a:t>
            </a:r>
            <a:r>
              <a:rPr lang="en-US" spc="-10" dirty="0">
                <a:cs typeface="Times New Roman"/>
              </a:rPr>
              <a:t> construction</a:t>
            </a:r>
            <a:r>
              <a:rPr lang="en-US" spc="-5" dirty="0">
                <a:cs typeface="Times New Roman"/>
              </a:rPr>
              <a:t> </a:t>
            </a:r>
            <a:r>
              <a:rPr lang="en-US" spc="-15" dirty="0">
                <a:cs typeface="Times New Roman"/>
              </a:rPr>
              <a:t>and</a:t>
            </a:r>
            <a:r>
              <a:rPr lang="en-US" dirty="0">
                <a:cs typeface="Times New Roman"/>
              </a:rPr>
              <a:t> </a:t>
            </a:r>
            <a:r>
              <a:rPr lang="en-US" spc="-20" dirty="0">
                <a:cs typeface="Times New Roman"/>
              </a:rPr>
              <a:t>demolition</a:t>
            </a:r>
            <a:r>
              <a:rPr lang="en-US" dirty="0">
                <a:cs typeface="Times New Roman"/>
              </a:rPr>
              <a:t> </a:t>
            </a:r>
            <a:r>
              <a:rPr lang="en-US" spc="-30" dirty="0">
                <a:cs typeface="Times New Roman"/>
              </a:rPr>
              <a:t>materials</a:t>
            </a:r>
            <a:r>
              <a:rPr lang="en-US" spc="-5" dirty="0">
                <a:cs typeface="Times New Roman"/>
              </a:rPr>
              <a:t> </a:t>
            </a:r>
            <a:r>
              <a:rPr lang="en-US" spc="-25" dirty="0">
                <a:cs typeface="Times New Roman"/>
              </a:rPr>
              <a:t>etc</a:t>
            </a:r>
            <a:r>
              <a:rPr lang="en-US" spc="-25" dirty="0" smtClean="0">
                <a:cs typeface="Times New Roman"/>
              </a:rPr>
              <a:t>.</a:t>
            </a:r>
            <a:endParaRPr lang="en-US" b="1" i="1" spc="-20" dirty="0" smtClean="0">
              <a:latin typeface="+mj-lt"/>
              <a:cs typeface="Cambria"/>
            </a:endParaRPr>
          </a:p>
          <a:p>
            <a:pPr marL="457200" indent="-457200">
              <a:buFont typeface="+mj-lt"/>
              <a:buAutoNum type="arabicPeriod"/>
            </a:pPr>
            <a:endParaRPr lang="en-US" b="1" i="1" dirty="0" smtClean="0">
              <a:cs typeface="Cambria"/>
            </a:endParaRPr>
          </a:p>
          <a:p>
            <a:pPr marL="457200" indent="-457200">
              <a:buFont typeface="+mj-lt"/>
              <a:buAutoNum type="arabicPeriod"/>
            </a:pPr>
            <a:r>
              <a:rPr lang="en-US" b="1" i="1" dirty="0" smtClean="0">
                <a:cs typeface="Cambria"/>
              </a:rPr>
              <a:t>Hazardous</a:t>
            </a:r>
            <a:r>
              <a:rPr lang="en-US" b="1" i="1" spc="15" dirty="0" smtClean="0">
                <a:cs typeface="Cambria"/>
              </a:rPr>
              <a:t> </a:t>
            </a:r>
            <a:r>
              <a:rPr lang="en-US" b="1" i="1" spc="-20" dirty="0" smtClean="0">
                <a:cs typeface="Cambria"/>
              </a:rPr>
              <a:t>Wastes: </a:t>
            </a:r>
            <a:r>
              <a:rPr lang="en-US" spc="-10" dirty="0">
                <a:cs typeface="Times New Roman"/>
              </a:rPr>
              <a:t>The </a:t>
            </a:r>
            <a:r>
              <a:rPr lang="en-US" spc="-20" dirty="0">
                <a:cs typeface="Times New Roman"/>
              </a:rPr>
              <a:t>sources </a:t>
            </a:r>
            <a:r>
              <a:rPr lang="en-US" spc="-30" dirty="0">
                <a:cs typeface="Times New Roman"/>
              </a:rPr>
              <a:t>include </a:t>
            </a:r>
            <a:r>
              <a:rPr lang="en-US" spc="-25" dirty="0">
                <a:cs typeface="Times New Roman"/>
              </a:rPr>
              <a:t>industries, nuclear </a:t>
            </a:r>
            <a:r>
              <a:rPr lang="en-US" spc="-15" dirty="0">
                <a:cs typeface="Times New Roman"/>
              </a:rPr>
              <a:t>power </a:t>
            </a:r>
            <a:r>
              <a:rPr lang="en-US" spc="-25" dirty="0">
                <a:cs typeface="Times New Roman"/>
              </a:rPr>
              <a:t>plants, </a:t>
            </a:r>
            <a:r>
              <a:rPr lang="en-US" spc="-20" dirty="0">
                <a:cs typeface="Times New Roman"/>
              </a:rPr>
              <a:t> laboratories</a:t>
            </a:r>
            <a:r>
              <a:rPr lang="en-US" spc="-5" dirty="0">
                <a:cs typeface="Times New Roman"/>
              </a:rPr>
              <a:t> </a:t>
            </a:r>
            <a:r>
              <a:rPr lang="en-US" spc="-15" dirty="0">
                <a:cs typeface="Times New Roman"/>
              </a:rPr>
              <a:t>and</a:t>
            </a:r>
            <a:r>
              <a:rPr lang="en-US" dirty="0">
                <a:cs typeface="Times New Roman"/>
              </a:rPr>
              <a:t> </a:t>
            </a:r>
            <a:r>
              <a:rPr lang="en-US" spc="-25" dirty="0">
                <a:cs typeface="Times New Roman"/>
              </a:rPr>
              <a:t>research</a:t>
            </a:r>
            <a:r>
              <a:rPr lang="en-US" dirty="0">
                <a:cs typeface="Times New Roman"/>
              </a:rPr>
              <a:t> </a:t>
            </a:r>
            <a:r>
              <a:rPr lang="en-US" spc="-25" dirty="0">
                <a:cs typeface="Times New Roman"/>
              </a:rPr>
              <a:t>institutes</a:t>
            </a:r>
            <a:r>
              <a:rPr lang="en-US" spc="-25" dirty="0" smtClean="0">
                <a:cs typeface="Times New Roman"/>
              </a:rPr>
              <a:t>.</a:t>
            </a:r>
          </a:p>
          <a:p>
            <a:pPr marL="457200" indent="-457200">
              <a:buFont typeface="+mj-lt"/>
              <a:buAutoNum type="arabicPeriod"/>
            </a:pPr>
            <a:endParaRPr lang="en-US" b="1" i="1" cap="all" dirty="0" smtClean="0"/>
          </a:p>
          <a:p>
            <a:pPr marL="457200" indent="-457200">
              <a:buFont typeface="+mj-lt"/>
              <a:buAutoNum type="arabicPeriod"/>
            </a:pPr>
            <a:r>
              <a:rPr lang="en-US" b="1" i="1" cap="all" dirty="0" smtClean="0"/>
              <a:t>E-WASTE</a:t>
            </a:r>
            <a:r>
              <a:rPr lang="en-US" b="1" i="1" cap="all" dirty="0"/>
              <a:t>:</a:t>
            </a:r>
            <a:r>
              <a:rPr lang="en-IN" dirty="0"/>
              <a:t> This includes </a:t>
            </a:r>
            <a:r>
              <a:rPr lang="en-US" dirty="0"/>
              <a:t>Large and small household appliances,IT equipment,Consumer electronics, such as smartphones, televisions, and computers,Light fixtures,Toys,Tools,Medical devices,Batteries,Stereo</a:t>
            </a:r>
          </a:p>
          <a:p>
            <a:pPr marL="457200" indent="-457200">
              <a:buFont typeface="+mj-lt"/>
              <a:buAutoNum type="arabicPeriod"/>
            </a:pPr>
            <a:endParaRPr lang="en-US" b="1" dirty="0">
              <a:cs typeface="Cambria"/>
            </a:endParaRPr>
          </a:p>
          <a:p>
            <a:pPr marL="457200" indent="-457200">
              <a:buFont typeface="+mj-lt"/>
              <a:buAutoNum type="arabicPeriod"/>
            </a:pPr>
            <a:endParaRPr lang="en-US" b="1" dirty="0">
              <a:latin typeface="+mj-lt"/>
              <a:cs typeface="Cambria"/>
            </a:endParaRPr>
          </a:p>
          <a:p>
            <a:pPr marL="457200" indent="-457200">
              <a:buFont typeface="+mj-lt"/>
              <a:buAutoNum type="arabicPeriod"/>
            </a:pPr>
            <a:endParaRPr lang="en-IN" b="1" dirty="0" smtClean="0"/>
          </a:p>
        </p:txBody>
      </p:sp>
    </p:spTree>
    <p:extLst>
      <p:ext uri="{BB962C8B-B14F-4D97-AF65-F5344CB8AC3E}">
        <p14:creationId xmlns:p14="http://schemas.microsoft.com/office/powerpoint/2010/main" val="23327214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C62DEF7-258D-438D-B059-5DFE258368D6}"/>
              </a:ext>
            </a:extLst>
          </p:cNvPr>
          <p:cNvSpPr>
            <a:spLocks noGrp="1"/>
          </p:cNvSpPr>
          <p:nvPr>
            <p:ph type="title"/>
          </p:nvPr>
        </p:nvSpPr>
        <p:spPr/>
        <p:txBody>
          <a:bodyPr/>
          <a:lstStyle/>
          <a:p>
            <a:r>
              <a:rPr lang="en-IN" i="1" dirty="0"/>
              <a:t>ADVANTAGES </a:t>
            </a:r>
          </a:p>
        </p:txBody>
      </p:sp>
      <p:sp>
        <p:nvSpPr>
          <p:cNvPr id="3" name="Content Placeholder 2">
            <a:extLst>
              <a:ext uri="{FF2B5EF4-FFF2-40B4-BE49-F238E27FC236}">
                <a16:creationId xmlns="" xmlns:a16="http://schemas.microsoft.com/office/drawing/2014/main" id="{43814437-7EA2-4BA4-8A81-1D273D2751F8}"/>
              </a:ext>
            </a:extLst>
          </p:cNvPr>
          <p:cNvSpPr>
            <a:spLocks noGrp="1"/>
          </p:cNvSpPr>
          <p:nvPr>
            <p:ph idx="1"/>
          </p:nvPr>
        </p:nvSpPr>
        <p:spPr>
          <a:xfrm>
            <a:off x="378075" y="1686763"/>
            <a:ext cx="8596668" cy="3880773"/>
          </a:xfrm>
        </p:spPr>
        <p:txBody>
          <a:bodyPr>
            <a:normAutofit/>
          </a:bodyPr>
          <a:lstStyle/>
          <a:p>
            <a:endParaRPr lang="en-US" i="1" dirty="0" smtClean="0"/>
          </a:p>
          <a:p>
            <a:r>
              <a:rPr lang="en-US" i="1" dirty="0" smtClean="0"/>
              <a:t>Keeps </a:t>
            </a:r>
            <a:r>
              <a:rPr lang="en-US" i="1" dirty="0"/>
              <a:t>the environment clean and </a:t>
            </a:r>
            <a:r>
              <a:rPr lang="en-US" i="1" dirty="0" smtClean="0"/>
              <a:t>fresh.</a:t>
            </a:r>
            <a:endParaRPr lang="en-US" i="1" dirty="0"/>
          </a:p>
          <a:p>
            <a:endParaRPr lang="en-US" dirty="0" smtClean="0"/>
          </a:p>
          <a:p>
            <a:r>
              <a:rPr lang="en-US" dirty="0"/>
              <a:t> </a:t>
            </a:r>
            <a:r>
              <a:rPr lang="en-US" i="1" dirty="0"/>
              <a:t>Saves the Earth and conserves </a:t>
            </a:r>
            <a:r>
              <a:rPr lang="en-US" i="1" dirty="0" smtClean="0"/>
              <a:t>energy.</a:t>
            </a:r>
            <a:endParaRPr lang="en-US" i="1" dirty="0"/>
          </a:p>
          <a:p>
            <a:endParaRPr lang="en-US" i="1" dirty="0" smtClean="0"/>
          </a:p>
          <a:p>
            <a:r>
              <a:rPr lang="en-US" i="1" dirty="0" smtClean="0"/>
              <a:t>Reduces </a:t>
            </a:r>
            <a:r>
              <a:rPr lang="en-US" i="1" dirty="0"/>
              <a:t>environmental </a:t>
            </a:r>
            <a:r>
              <a:rPr lang="en-US" i="1" dirty="0" smtClean="0"/>
              <a:t>pollution.</a:t>
            </a:r>
          </a:p>
          <a:p>
            <a:endParaRPr lang="en-US" i="1" dirty="0" smtClean="0"/>
          </a:p>
          <a:p>
            <a:r>
              <a:rPr lang="en-US" i="1" dirty="0" smtClean="0"/>
              <a:t>Waste </a:t>
            </a:r>
            <a:r>
              <a:rPr lang="en-US" i="1" dirty="0"/>
              <a:t>management will help you earn </a:t>
            </a:r>
            <a:r>
              <a:rPr lang="en-US" i="1" dirty="0" smtClean="0"/>
              <a:t>money.</a:t>
            </a:r>
            <a:endParaRPr lang="en-US" i="1" dirty="0"/>
          </a:p>
          <a:p>
            <a:pPr marL="0" indent="0">
              <a:buNone/>
            </a:pPr>
            <a:endParaRPr lang="en-US" i="1" dirty="0"/>
          </a:p>
          <a:p>
            <a:endParaRPr lang="en-US" i="1" dirty="0"/>
          </a:p>
        </p:txBody>
      </p:sp>
    </p:spTree>
    <p:extLst>
      <p:ext uri="{BB962C8B-B14F-4D97-AF65-F5344CB8AC3E}">
        <p14:creationId xmlns:p14="http://schemas.microsoft.com/office/powerpoint/2010/main" val="34677176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A8178EC-49B7-4B35-A1A1-657A9F4D4BB4}"/>
              </a:ext>
            </a:extLst>
          </p:cNvPr>
          <p:cNvSpPr>
            <a:spLocks noGrp="1"/>
          </p:cNvSpPr>
          <p:nvPr>
            <p:ph type="title"/>
          </p:nvPr>
        </p:nvSpPr>
        <p:spPr>
          <a:xfrm>
            <a:off x="0" y="277091"/>
            <a:ext cx="8596668" cy="695498"/>
          </a:xfrm>
        </p:spPr>
        <p:txBody>
          <a:bodyPr/>
          <a:lstStyle/>
          <a:p>
            <a:r>
              <a:rPr lang="en-US" dirty="0"/>
              <a:t>Various Sources of Solid Waste</a:t>
            </a:r>
            <a:endParaRPr lang="en-IN" dirty="0"/>
          </a:p>
        </p:txBody>
      </p:sp>
      <p:sp>
        <p:nvSpPr>
          <p:cNvPr id="3" name="Content Placeholder 2">
            <a:extLst>
              <a:ext uri="{FF2B5EF4-FFF2-40B4-BE49-F238E27FC236}">
                <a16:creationId xmlns="" xmlns:a16="http://schemas.microsoft.com/office/drawing/2014/main" id="{6BD8143C-0653-4A5F-BBDE-C88B0A0DB934}"/>
              </a:ext>
            </a:extLst>
          </p:cNvPr>
          <p:cNvSpPr>
            <a:spLocks noGrp="1"/>
          </p:cNvSpPr>
          <p:nvPr>
            <p:ph idx="1"/>
          </p:nvPr>
        </p:nvSpPr>
        <p:spPr>
          <a:xfrm>
            <a:off x="290011" y="972589"/>
            <a:ext cx="5833872" cy="2786611"/>
          </a:xfrm>
        </p:spPr>
        <p:txBody>
          <a:bodyPr>
            <a:normAutofit/>
          </a:bodyPr>
          <a:lstStyle/>
          <a:p>
            <a:r>
              <a:rPr lang="en-US" b="1" dirty="0"/>
              <a:t>1. Residential</a:t>
            </a:r>
          </a:p>
          <a:p>
            <a:r>
              <a:rPr lang="en-US" dirty="0"/>
              <a:t>Residences and homes where people live are some of the major sources of solid waste. The garbage from these places includes food wastes, plastics, paper, glass, leather, cardboard, metals, yard wastes, ashes and special wastes like bulky household items such as electronics, tires, batteries, old mattresses and used oil.</a:t>
            </a:r>
          </a:p>
          <a:p>
            <a:endParaRPr lang="en-IN" dirty="0"/>
          </a:p>
        </p:txBody>
      </p:sp>
      <p:pic>
        <p:nvPicPr>
          <p:cNvPr id="9" name="Picture 8">
            <a:extLst>
              <a:ext uri="{FF2B5EF4-FFF2-40B4-BE49-F238E27FC236}">
                <a16:creationId xmlns="" xmlns:a16="http://schemas.microsoft.com/office/drawing/2014/main" id="{A2657ECC-BAEE-476C-960B-54EB472F08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9082" y="1123170"/>
            <a:ext cx="3930316" cy="2133600"/>
          </a:xfrm>
          <a:prstGeom prst="rect">
            <a:avLst/>
          </a:prstGeom>
          <a:effectLst>
            <a:softEdge rad="152400"/>
          </a:effectLst>
        </p:spPr>
      </p:pic>
      <p:pic>
        <p:nvPicPr>
          <p:cNvPr id="11" name="Picture 10">
            <a:extLst>
              <a:ext uri="{FF2B5EF4-FFF2-40B4-BE49-F238E27FC236}">
                <a16:creationId xmlns="" xmlns:a16="http://schemas.microsoft.com/office/drawing/2014/main" id="{49AEACFE-031E-4BB7-B5E4-359A92DD39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7225" y="3858344"/>
            <a:ext cx="3974258" cy="2238375"/>
          </a:xfrm>
          <a:prstGeom prst="rect">
            <a:avLst/>
          </a:prstGeom>
          <a:effectLst>
            <a:softEdge rad="241300"/>
          </a:effectLst>
        </p:spPr>
      </p:pic>
      <p:sp>
        <p:nvSpPr>
          <p:cNvPr id="8" name="Content Placeholder 2">
            <a:extLst>
              <a:ext uri="{FF2B5EF4-FFF2-40B4-BE49-F238E27FC236}">
                <a16:creationId xmlns="" xmlns:a16="http://schemas.microsoft.com/office/drawing/2014/main" id="{6BD8143C-0653-4A5F-BBDE-C88B0A0DB934}"/>
              </a:ext>
            </a:extLst>
          </p:cNvPr>
          <p:cNvSpPr txBox="1">
            <a:spLocks/>
          </p:cNvSpPr>
          <p:nvPr/>
        </p:nvSpPr>
        <p:spPr>
          <a:xfrm>
            <a:off x="5245319" y="3858344"/>
            <a:ext cx="5833872" cy="203399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b="1" dirty="0"/>
              <a:t>2. Industrial</a:t>
            </a:r>
          </a:p>
          <a:p>
            <a:r>
              <a:rPr lang="en-US" dirty="0"/>
              <a:t>Industries are known to be one of the biggest contributors to solid waste. They include light and heavy manufacturing industries, construction sites, fabrication plants, canning plants, power and chemical plants.</a:t>
            </a:r>
          </a:p>
          <a:p>
            <a:endParaRPr lang="en-IN" dirty="0"/>
          </a:p>
        </p:txBody>
      </p:sp>
    </p:spTree>
    <p:extLst>
      <p:ext uri="{BB962C8B-B14F-4D97-AF65-F5344CB8AC3E}">
        <p14:creationId xmlns:p14="http://schemas.microsoft.com/office/powerpoint/2010/main" val="4067792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D06E25E-44CE-4270-9538-83DF615184B0}"/>
              </a:ext>
            </a:extLst>
          </p:cNvPr>
          <p:cNvSpPr>
            <a:spLocks noGrp="1"/>
          </p:cNvSpPr>
          <p:nvPr>
            <p:ph type="title"/>
          </p:nvPr>
        </p:nvSpPr>
        <p:spPr>
          <a:xfrm>
            <a:off x="18546" y="25175"/>
            <a:ext cx="8596668" cy="533831"/>
          </a:xfrm>
        </p:spPr>
        <p:txBody>
          <a:bodyPr>
            <a:normAutofit fontScale="90000"/>
          </a:bodyPr>
          <a:lstStyle/>
          <a:p>
            <a:r>
              <a:rPr lang="en-US" dirty="0"/>
              <a:t>Effects of Poor Solid Waste Management</a:t>
            </a:r>
            <a:endParaRPr lang="en-IN" dirty="0"/>
          </a:p>
        </p:txBody>
      </p:sp>
      <p:sp>
        <p:nvSpPr>
          <p:cNvPr id="3" name="Content Placeholder 2">
            <a:extLst>
              <a:ext uri="{FF2B5EF4-FFF2-40B4-BE49-F238E27FC236}">
                <a16:creationId xmlns="" xmlns:a16="http://schemas.microsoft.com/office/drawing/2014/main" id="{DA642D09-9DAC-4CFF-9B12-E0844AA38DDB}"/>
              </a:ext>
            </a:extLst>
          </p:cNvPr>
          <p:cNvSpPr>
            <a:spLocks noGrp="1"/>
          </p:cNvSpPr>
          <p:nvPr>
            <p:ph idx="1"/>
          </p:nvPr>
        </p:nvSpPr>
        <p:spPr>
          <a:xfrm>
            <a:off x="0" y="579862"/>
            <a:ext cx="6483927" cy="1328190"/>
          </a:xfrm>
        </p:spPr>
        <p:txBody>
          <a:bodyPr>
            <a:noAutofit/>
          </a:bodyPr>
          <a:lstStyle/>
          <a:p>
            <a:r>
              <a:rPr lang="en-US" b="1" dirty="0"/>
              <a:t>Impact on Human </a:t>
            </a:r>
            <a:r>
              <a:rPr lang="en-US" b="1" dirty="0" smtClean="0"/>
              <a:t>Health</a:t>
            </a:r>
          </a:p>
          <a:p>
            <a:r>
              <a:rPr lang="en-US" dirty="0" smtClean="0"/>
              <a:t>By burning the paper and other scraps along with the hazardous wastes,dioxins and poisonous gasses are produced and released into the air which result in causing various disease including chronic disease,skin infections,cancer etch</a:t>
            </a:r>
            <a:r>
              <a:rPr lang="en-US" b="1" dirty="0" smtClean="0"/>
              <a:t>.</a:t>
            </a:r>
            <a:endParaRPr lang="en-US" b="1" dirty="0"/>
          </a:p>
        </p:txBody>
      </p:sp>
      <p:sp>
        <p:nvSpPr>
          <p:cNvPr id="5" name="Content Placeholder 2">
            <a:extLst>
              <a:ext uri="{FF2B5EF4-FFF2-40B4-BE49-F238E27FC236}">
                <a16:creationId xmlns="" xmlns:a16="http://schemas.microsoft.com/office/drawing/2014/main" id="{180D4B26-E202-4C80-980D-EE104107F4A1}"/>
              </a:ext>
            </a:extLst>
          </p:cNvPr>
          <p:cNvSpPr txBox="1">
            <a:spLocks/>
          </p:cNvSpPr>
          <p:nvPr/>
        </p:nvSpPr>
        <p:spPr>
          <a:xfrm>
            <a:off x="4122189" y="2635365"/>
            <a:ext cx="6727190" cy="1671578"/>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b="1" dirty="0"/>
              <a:t>Environmental Problems</a:t>
            </a:r>
          </a:p>
          <a:p>
            <a:r>
              <a:rPr lang="en-IN" dirty="0" smtClean="0"/>
              <a:t>Accumulation of these wastes can cause land pollution,degradation of landscape,soil contamination,air pollution,water pollution health issues,and even the extinction of terrestrial and aquatic species.</a:t>
            </a:r>
            <a:endParaRPr lang="en-IN" dirty="0"/>
          </a:p>
        </p:txBody>
      </p:sp>
      <p:sp>
        <p:nvSpPr>
          <p:cNvPr id="6" name="Content Placeholder 2">
            <a:extLst>
              <a:ext uri="{FF2B5EF4-FFF2-40B4-BE49-F238E27FC236}">
                <a16:creationId xmlns="" xmlns:a16="http://schemas.microsoft.com/office/drawing/2014/main" id="{CD98231E-0D44-4A20-886C-F43C3F3D3895}"/>
              </a:ext>
            </a:extLst>
          </p:cNvPr>
          <p:cNvSpPr txBox="1">
            <a:spLocks/>
          </p:cNvSpPr>
          <p:nvPr/>
        </p:nvSpPr>
        <p:spPr>
          <a:xfrm>
            <a:off x="309553" y="4636999"/>
            <a:ext cx="7262822" cy="1820952"/>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b="1" dirty="0"/>
              <a:t>Impact on </a:t>
            </a:r>
            <a:r>
              <a:rPr lang="en-US" b="1" dirty="0" smtClean="0"/>
              <a:t> </a:t>
            </a:r>
            <a:r>
              <a:rPr lang="en-US" b="1" dirty="0"/>
              <a:t>Aquatic Animals </a:t>
            </a:r>
            <a:endParaRPr lang="en-US" b="1" dirty="0" smtClean="0"/>
          </a:p>
          <a:p>
            <a:r>
              <a:rPr lang="en-US" sz="1900" dirty="0" smtClean="0"/>
              <a:t>Due to the dumping of waste containing toxic chemicals,water bodies,aquatic life,and marine life get severely affected.impact of wastes on aquatic life is reduction in the growth of fish,diminished survival ability,as well as species extinction.</a:t>
            </a:r>
            <a:endParaRPr lang="en-US" sz="1900" dirty="0"/>
          </a:p>
        </p:txBody>
      </p:sp>
      <p:pic>
        <p:nvPicPr>
          <p:cNvPr id="7" name="Picture 6">
            <a:extLst>
              <a:ext uri="{FF2B5EF4-FFF2-40B4-BE49-F238E27FC236}">
                <a16:creationId xmlns="" xmlns:a16="http://schemas.microsoft.com/office/drawing/2014/main" id="{2BE76DD6-123A-4A62-90B6-61D80BFF7B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8315" y="4270252"/>
            <a:ext cx="4122251" cy="2276118"/>
          </a:xfrm>
          <a:prstGeom prst="rect">
            <a:avLst/>
          </a:prstGeom>
          <a:effectLst>
            <a:softEdge rad="406400"/>
          </a:effectLst>
        </p:spPr>
      </p:pic>
      <p:pic>
        <p:nvPicPr>
          <p:cNvPr id="8" name="Picture 7"/>
          <p:cNvPicPr>
            <a:picLocks noChangeAspect="1"/>
          </p:cNvPicPr>
          <p:nvPr/>
        </p:nvPicPr>
        <p:blipFill>
          <a:blip r:embed="rId3"/>
          <a:stretch>
            <a:fillRect/>
          </a:stretch>
        </p:blipFill>
        <p:spPr>
          <a:xfrm>
            <a:off x="5809673" y="549330"/>
            <a:ext cx="3214041" cy="2144384"/>
          </a:xfrm>
          <a:prstGeom prst="rect">
            <a:avLst/>
          </a:prstGeom>
          <a:effectLst>
            <a:softEdge rad="342900"/>
          </a:effectLst>
        </p:spPr>
      </p:pic>
      <p:pic>
        <p:nvPicPr>
          <p:cNvPr id="9" name="Picture 8"/>
          <p:cNvPicPr>
            <a:picLocks noChangeAspect="1"/>
          </p:cNvPicPr>
          <p:nvPr/>
        </p:nvPicPr>
        <p:blipFill>
          <a:blip r:embed="rId4"/>
          <a:stretch>
            <a:fillRect/>
          </a:stretch>
        </p:blipFill>
        <p:spPr>
          <a:xfrm>
            <a:off x="606598" y="2238108"/>
            <a:ext cx="3515591" cy="2398891"/>
          </a:xfrm>
          <a:prstGeom prst="rect">
            <a:avLst/>
          </a:prstGeom>
          <a:effectLst>
            <a:softEdge rad="355600"/>
          </a:effectLst>
        </p:spPr>
      </p:pic>
    </p:spTree>
    <p:extLst>
      <p:ext uri="{BB962C8B-B14F-4D97-AF65-F5344CB8AC3E}">
        <p14:creationId xmlns:p14="http://schemas.microsoft.com/office/powerpoint/2010/main" val="2189651"/>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187</TotalTime>
  <Words>609</Words>
  <Application>Microsoft Office PowerPoint</Application>
  <PresentationFormat>Widescreen</PresentationFormat>
  <Paragraphs>64</Paragraphs>
  <Slides>12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Adobe Caslon Pro</vt:lpstr>
      <vt:lpstr>Adobe Garamond Pro</vt:lpstr>
      <vt:lpstr>Algerian</vt:lpstr>
      <vt:lpstr>Arial</vt:lpstr>
      <vt:lpstr>Calibri</vt:lpstr>
      <vt:lpstr>Cambria</vt:lpstr>
      <vt:lpstr>Times New Roman</vt:lpstr>
      <vt:lpstr>Trebuchet MS</vt:lpstr>
      <vt:lpstr>Wingdings</vt:lpstr>
      <vt:lpstr>Wingdings 3</vt:lpstr>
      <vt:lpstr>Facet</vt:lpstr>
      <vt:lpstr>PowerPoint Presentation</vt:lpstr>
      <vt:lpstr>Table of Content</vt:lpstr>
      <vt:lpstr>Introduction</vt:lpstr>
      <vt:lpstr>What Is Solid Waste Management? </vt:lpstr>
      <vt:lpstr>Functional Elements of the Waste Management System </vt:lpstr>
      <vt:lpstr>Types of Waste</vt:lpstr>
      <vt:lpstr>ADVANTAGES </vt:lpstr>
      <vt:lpstr>Various Sources of Solid Waste</vt:lpstr>
      <vt:lpstr>Effects of Poor Solid Waste Management</vt:lpstr>
      <vt:lpstr>Why Should We Recycle?</vt:lpstr>
      <vt:lpstr>Conclusion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Sumit Thakur</dc:creator>
  <cp:lastModifiedBy>ADMIN</cp:lastModifiedBy>
  <cp:revision>27</cp:revision>
  <dcterms:created xsi:type="dcterms:W3CDTF">2021-09-27T07:13:34Z</dcterms:created>
  <dcterms:modified xsi:type="dcterms:W3CDTF">2024-03-24T07:20:01Z</dcterms:modified>
</cp:coreProperties>
</file>

<file path=docProps/thumbnail.jpeg>
</file>